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Inconsolata"/>
      <p:regular r:id="rId44"/>
      <p:bold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25CE91-859F-40A6-A860-A0F7FFEE1E0B}">
  <a:tblStyle styleId="{A025CE91-859F-40A6-A860-A0F7FFEE1E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Inconsolata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regular.fntdata"/><Relationship Id="rId45" Type="http://schemas.openxmlformats.org/officeDocument/2006/relationships/font" Target="fonts/Inconsolat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192.168.1.105/company_folder/secret_folder" TargetMode="External"/><Relationship Id="rId3" Type="http://schemas.openxmlformats.org/officeDocument/2006/relationships/hyperlink" Target="http://192.168.1.105/company_folder/webdav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request occur? How many requests were made? In the first screenshot we can observe that the attack started at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2:45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9,568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 What did they contain?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top three hits for directories and files that were requested were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http://192.168.1.105/company_folder/secret_folder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http://192.168.1.105/company_folder/webdav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http://192.168.1.105/webdav/shell.php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903e48541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903e48541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The image on the right hand side is an example of hydra failing to access the contents of the </a:t>
            </a:r>
            <a:r>
              <a:rPr lang="en" sz="900">
                <a:solidFill>
                  <a:srgbClr val="E01E5A"/>
                </a:solidFill>
                <a:latin typeface="Courier New"/>
                <a:ea typeface="Courier New"/>
                <a:cs typeface="Courier New"/>
                <a:sym typeface="Courier New"/>
              </a:rPr>
              <a:t>secret_folder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  directory.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Relationship Id="rId7" Type="http://schemas.openxmlformats.org/officeDocument/2006/relationships/image" Target="../media/image5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80.png"/><Relationship Id="rId8" Type="http://schemas.openxmlformats.org/officeDocument/2006/relationships/image" Target="../media/image7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3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8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Relationship Id="rId8" Type="http://schemas.openxmlformats.org/officeDocument/2006/relationships/image" Target="../media/image9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6.png"/><Relationship Id="rId4" Type="http://schemas.openxmlformats.org/officeDocument/2006/relationships/image" Target="../media/image99.png"/><Relationship Id="rId9" Type="http://schemas.openxmlformats.org/officeDocument/2006/relationships/image" Target="../media/image98.png"/><Relationship Id="rId5" Type="http://schemas.openxmlformats.org/officeDocument/2006/relationships/image" Target="../media/image87.png"/><Relationship Id="rId6" Type="http://schemas.openxmlformats.org/officeDocument/2006/relationships/image" Target="../media/image100.png"/><Relationship Id="rId7" Type="http://schemas.openxmlformats.org/officeDocument/2006/relationships/image" Target="../media/image88.png"/><Relationship Id="rId8" Type="http://schemas.openxmlformats.org/officeDocument/2006/relationships/image" Target="../media/image9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8.png"/><Relationship Id="rId4" Type="http://schemas.openxmlformats.org/officeDocument/2006/relationships/image" Target="../media/image1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Code Execution</a:t>
            </a:r>
            <a:endParaRPr/>
          </a:p>
        </p:txBody>
      </p:sp>
      <p:sp>
        <p:nvSpPr>
          <p:cNvPr id="1133" name="Google Shape;11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Meterpreter to connect to uploaded web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shell to explore and compromise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Leveraging the RCE allows us to open a Meterpreter shell to the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on the target, the full file system is available for exploration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Aftermath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Achieving a shell on the target allows us to display all files and capture the flag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/>
          <p:nvPr/>
        </p:nvSpPr>
        <p:spPr>
          <a:xfrm>
            <a:off x="269475" y="722225"/>
            <a:ext cx="4501500" cy="419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2" name="Google Shape;1162;p65"/>
          <p:cNvSpPr txBox="1"/>
          <p:nvPr>
            <p:ph idx="1" type="subTitle"/>
          </p:nvPr>
        </p:nvSpPr>
        <p:spPr>
          <a:xfrm>
            <a:off x="4973800" y="629500"/>
            <a:ext cx="3927900" cy="4062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What time did the port scan occur?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2:45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How groups of many packets were sent and from which IP? 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Resting the courser at the top of the arc, we can observe </a:t>
            </a:r>
            <a:r>
              <a:rPr b="1" lang="en" sz="1400">
                <a:solidFill>
                  <a:schemeClr val="dk1"/>
                </a:solidFill>
              </a:rPr>
              <a:t>9,568. </a:t>
            </a:r>
            <a:r>
              <a:rPr lang="en" sz="1400">
                <a:solidFill>
                  <a:schemeClr val="dk1"/>
                </a:solidFill>
              </a:rPr>
              <a:t> In the second chart we can observe it’s the IP address </a:t>
            </a:r>
            <a:r>
              <a:rPr b="1" lang="en" sz="1400">
                <a:solidFill>
                  <a:schemeClr val="dk1"/>
                </a:solidFill>
              </a:rPr>
              <a:t>192.168.1.90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We can observe that the victim responded back with 401 (Unauthorized), 207 (Multi-Status), 200 (OK), and 404 (Not found) responses.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63" name="Google Shape;11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2867100"/>
            <a:ext cx="4326051" cy="194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4" name="Google Shape;116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817550"/>
            <a:ext cx="4326050" cy="194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/>
          <p:nvPr/>
        </p:nvSpPr>
        <p:spPr>
          <a:xfrm>
            <a:off x="879750" y="1138200"/>
            <a:ext cx="7496400" cy="344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 (cont.)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6"/>
          <p:cNvSpPr txBox="1"/>
          <p:nvPr>
            <p:ph idx="1" type="subTitle"/>
          </p:nvPr>
        </p:nvSpPr>
        <p:spPr>
          <a:xfrm>
            <a:off x="342625" y="696475"/>
            <a:ext cx="85389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</a:t>
            </a:r>
            <a:r>
              <a:rPr lang="en">
                <a:solidFill>
                  <a:schemeClr val="dk1"/>
                </a:solidFill>
              </a:rPr>
              <a:t>responses did the victim respond back with?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73" name="Google Shape;11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50" y="1216025"/>
            <a:ext cx="7205650" cy="32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7"/>
          <p:cNvSpPr/>
          <p:nvPr/>
        </p:nvSpPr>
        <p:spPr>
          <a:xfrm>
            <a:off x="292100" y="722650"/>
            <a:ext cx="8559300" cy="240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0" name="Google Shape;11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75" y="790750"/>
            <a:ext cx="3909566" cy="2295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1" name="Google Shape;118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725" y="790750"/>
            <a:ext cx="4288249" cy="2295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2" name="Google Shape;1182;p67"/>
          <p:cNvSpPr txBox="1"/>
          <p:nvPr/>
        </p:nvSpPr>
        <p:spPr>
          <a:xfrm>
            <a:off x="292100" y="3222250"/>
            <a:ext cx="40311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What time did the request occur? How many requests were made?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first screenshot we can observe that the attack started at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2:45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9,568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/>
          <p:nvPr/>
        </p:nvSpPr>
        <p:spPr>
          <a:xfrm>
            <a:off x="4451725" y="3222250"/>
            <a:ext cx="43998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 What did they contain?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top three hits for directories and files that were requested were: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http://192.168.1.105/company_folder/secret_folder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http://192.168.1.105/company_folder/webdav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http://192.168.1.105/webdav/shell.php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8"/>
          <p:cNvSpPr/>
          <p:nvPr/>
        </p:nvSpPr>
        <p:spPr>
          <a:xfrm>
            <a:off x="292350" y="1288375"/>
            <a:ext cx="8559300" cy="3628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8"/>
          <p:cNvSpPr txBox="1"/>
          <p:nvPr>
            <p:ph idx="1" type="subTitle"/>
          </p:nvPr>
        </p:nvSpPr>
        <p:spPr>
          <a:xfrm>
            <a:off x="292349" y="680900"/>
            <a:ext cx="8559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b="1" lang="en" sz="1400">
                <a:latin typeface="Inconsolata"/>
                <a:ea typeface="Inconsolata"/>
                <a:cs typeface="Inconsolata"/>
                <a:sym typeface="Inconsolata"/>
              </a:rPr>
              <a:t>secret_folder</a:t>
            </a:r>
            <a:r>
              <a:rPr lang="en" sz="1400"/>
              <a:t> directory was requested </a:t>
            </a:r>
            <a:r>
              <a:rPr b="1" lang="en" sz="1400"/>
              <a:t>6,961 </a:t>
            </a:r>
            <a:r>
              <a:rPr b="1" lang="en" sz="1400"/>
              <a:t>times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The </a:t>
            </a:r>
            <a:r>
              <a:rPr b="1" lang="en" sz="1400">
                <a:latin typeface="Inconsolata"/>
                <a:ea typeface="Inconsolata"/>
                <a:cs typeface="Inconsolata"/>
                <a:sym typeface="Inconsolata"/>
              </a:rPr>
              <a:t>shell.php</a:t>
            </a:r>
            <a:r>
              <a:rPr lang="en" sz="1400"/>
              <a:t> file was requested </a:t>
            </a:r>
            <a:r>
              <a:rPr b="1" lang="en" sz="1400"/>
              <a:t>6 times</a:t>
            </a:r>
            <a:r>
              <a:rPr lang="en" sz="1400"/>
              <a:t>.</a:t>
            </a:r>
            <a:endParaRPr sz="1400"/>
          </a:p>
        </p:txBody>
      </p:sp>
      <p:pic>
        <p:nvPicPr>
          <p:cNvPr id="1192" name="Google Shape;11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38" y="1407150"/>
            <a:ext cx="7513916" cy="33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9"/>
          <p:cNvSpPr/>
          <p:nvPr/>
        </p:nvSpPr>
        <p:spPr>
          <a:xfrm>
            <a:off x="0" y="732450"/>
            <a:ext cx="9144000" cy="2656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9"/>
          <p:cNvSpPr txBox="1"/>
          <p:nvPr>
            <p:ph idx="1" type="subTitle"/>
          </p:nvPr>
        </p:nvSpPr>
        <p:spPr>
          <a:xfrm>
            <a:off x="-12300" y="3388950"/>
            <a:ext cx="90831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logs contain evidence of a large number of requests for the sensitive data. Only 5 requests were successful.</a:t>
            </a:r>
            <a:r>
              <a:rPr lang="en" sz="1200"/>
              <a:t>  </a:t>
            </a:r>
            <a:r>
              <a:rPr lang="en" sz="1500"/>
              <a:t>This is a telltale signature of a brute-force attack. 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Specifically, the password protected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secret_folder</a:t>
            </a:r>
            <a:r>
              <a:rPr lang="en" sz="1500"/>
              <a:t> was requested 6961 times, but the file inside that directory was only requested 5 times.  Out of 6209 requests, only 5 were successful.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01" name="Google Shape;12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150" y="836851"/>
            <a:ext cx="4030471" cy="244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2" name="Google Shape;120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50" y="940300"/>
            <a:ext cx="4981900" cy="224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9" name="Google Shape;1209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5" name="Google Shape;121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# of Requests per Second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Alarms should fire if a given IP address sends more than </a:t>
            </a:r>
            <a:r>
              <a:rPr b="1" lang="en" sz="1400"/>
              <a:t>10 requests per second</a:t>
            </a:r>
            <a:r>
              <a:rPr lang="en" sz="1400"/>
              <a:t> for </a:t>
            </a:r>
            <a:r>
              <a:rPr b="1" lang="en" sz="1400"/>
              <a:t>more than 5 seconds</a:t>
            </a:r>
            <a:endParaRPr b="1" sz="1400"/>
          </a:p>
        </p:txBody>
      </p:sp>
      <p:sp>
        <p:nvSpPr>
          <p:cNvPr id="1217" name="Google Shape;1217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local firewall can be used to throttle incoming connections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ICMP traffic can be filtered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 IP allowed list can be enabled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3" name="Google Shape;122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Allow authorized IP addresses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Trip alarm if an IP not on the allow list attempts to connect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This is a </a:t>
            </a:r>
            <a:r>
              <a:rPr b="1" lang="en" sz="1400"/>
              <a:t>binary</a:t>
            </a:r>
            <a:r>
              <a:rPr lang="en" sz="1400"/>
              <a:t> alarm: If the incoming IP is </a:t>
            </a:r>
            <a:r>
              <a:rPr i="1" lang="en" sz="1400"/>
              <a:t>not</a:t>
            </a:r>
            <a:r>
              <a:rPr lang="en" sz="1400"/>
              <a:t> allowed, it fires. Otherwise, it does not.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5" name="Google Shape;1225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Access to the sensitive file can be locally restricted to a specific user.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This way, someone who gets a shell as, e.g., www-data will not be able to read it.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 addition, the file should be encrypted at rest.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1" name="Google Shape;123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# of Requests per Second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More than 100 requests per second for 5 seconds should trigger the alarm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3" name="Google Shape;1233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Configuring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fail2ban</a:t>
            </a:r>
            <a:r>
              <a:rPr lang="en" sz="1400"/>
              <a:t> or a similar utility would mitigate brute force attacks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9" name="Google Shape;123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Monitor access to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webdav</a:t>
            </a:r>
            <a:r>
              <a:rPr lang="en" sz="1400"/>
              <a:t> with Filebeat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Fire an alarm on any read performed on files within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webdav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Simply fire the alarm whenever someone accesses the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webdav </a:t>
            </a:r>
            <a:r>
              <a:rPr lang="en" sz="1400">
                <a:solidFill>
                  <a:schemeClr val="dk1"/>
                </a:solidFill>
              </a:rPr>
              <a:t>directory.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Ideally, allow valid IP addresses.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1" name="Google Shape;1241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Administrators must install and configure Filebeat on the host.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7" name="Google Shape;1247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Alarms should fire upon receipt of any POST request containing form or file data of a disallowed file type, e.g.,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.php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alarm should fire whenever users upload a forbidden file.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9" name="Google Shape;1249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Write permissions can be restricted on the host.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Uploads can be isolated into a dedicated storage partition.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Filebeat should be enabled and configured.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 Range</a:t>
            </a:r>
            <a:r>
              <a:rPr lang="en"/>
              <a:t>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Netmask</a:t>
            </a:r>
            <a:r>
              <a:rPr lang="en"/>
              <a:t>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Gateway</a:t>
            </a:r>
            <a:r>
              <a:rPr lang="en"/>
              <a:t>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</a:t>
            </a:r>
            <a:r>
              <a:rPr lang="en"/>
              <a:t>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</a:t>
            </a:r>
            <a:r>
              <a:rPr lang="en"/>
              <a:t>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</a:t>
            </a:r>
            <a:r>
              <a:rPr lang="en"/>
              <a:t>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</a:t>
            </a:r>
            <a:r>
              <a:rPr lang="en"/>
              <a:t>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</a:t>
            </a:r>
            <a:r>
              <a:rPr lang="en"/>
              <a:t>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</a:t>
            </a:r>
            <a:r>
              <a:rPr lang="en"/>
              <a:t>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</a:t>
            </a:r>
            <a:r>
              <a:rPr lang="en"/>
              <a:t>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</a:t>
            </a:r>
            <a:r>
              <a:rPr lang="en"/>
              <a:t>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</a:t>
            </a:r>
            <a:r>
              <a:rPr lang="en"/>
              <a:t>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50" y="895675"/>
            <a:ext cx="6295050" cy="36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{A025CE91-859F-40A6-A860-A0F7FFEE1E0B}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{A025CE91-859F-40A6-A860-A0F7FFEE1E0B}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Top 10 #3 || </a:t>
                      </a:r>
                      <a:r>
                        <a:rPr b="1" lang="en" sz="1200">
                          <a:solidFill>
                            <a:srgbClr val="CC412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secret_folder is publicly accessible, but contains sensitive data intended only for authorized personnel.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exposure compromises credentials that attackers can use to break into the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412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b="1"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are allowed to upload arbitrary files to the web server.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upload PHP scripts to the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via Command Injection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Top 10 #1 || </a:t>
                      </a:r>
                      <a:r>
                        <a:rPr b="1" lang="en" sz="1200">
                          <a:solidFill>
                            <a:srgbClr val="CC412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b="1"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use PHP scripts to execute arbitrary shell commands.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 allows attackers to open a reverse shell to the server.s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Sensitive Data Exposure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nmap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scan network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dirb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map URLs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Browser to explore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revealed a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secret_folder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directory is password protected, but susceptible to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brute-force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Exploitation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login prompt reveals that the user is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ashton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information is used to run a brute-force attack and steal the data.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</a:t>
            </a:r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 stolen credentials to connect via 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Generate custom web shell with msfconsole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 shell via WebDAV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5" name="Google Shape;1115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Uploading a web shell allows us to execute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arbitrary shell commands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on the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Aftermath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Running arbitrary shell commands allows Meterpreter to open a full-fledged connection to the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